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77" r:id="rId2"/>
    <p:sldId id="278" r:id="rId3"/>
    <p:sldId id="282" r:id="rId4"/>
    <p:sldId id="279" r:id="rId5"/>
    <p:sldId id="280" r:id="rId6"/>
    <p:sldId id="28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8"/>
    <p:restoredTop sz="86122" autoAdjust="0"/>
  </p:normalViewPr>
  <p:slideViewPr>
    <p:cSldViewPr snapToGrid="0" snapToObjects="1">
      <p:cViewPr varScale="1">
        <p:scale>
          <a:sx n="109" d="100"/>
          <a:sy n="109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D30D1-2D7D-43CE-9502-7A9EA77FF118}" type="datetimeFigureOut">
              <a:rPr lang="en-US" smtClean="0"/>
              <a:t>7/20/21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54BCF-E8B7-4A4A-A5A0-A479ADBA5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3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92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66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29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1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7/20/21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5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7/20/21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7/20/21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69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64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8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121B4-ECEF-D743-B0A4-227D8E490EB3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nova.wpunj.edu/foleyj10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171949" y="162257"/>
            <a:ext cx="5132362" cy="6593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A1864-3204-AA4A-87DB-1DF9F099E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2" y="2976834"/>
            <a:ext cx="6243454" cy="38044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434A257-4289-944B-AD4A-9F79741678C2}"/>
              </a:ext>
            </a:extLst>
          </p:cNvPr>
          <p:cNvSpPr txBox="1"/>
          <p:nvPr/>
        </p:nvSpPr>
        <p:spPr>
          <a:xfrm>
            <a:off x="514008" y="162257"/>
            <a:ext cx="55819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Unicode MS" charset="0"/>
                <a:ea typeface="Arial Unicode MS" charset="0"/>
                <a:cs typeface="Arial Unicode MS" charset="0"/>
              </a:rPr>
              <a:t>Jay Foley</a:t>
            </a:r>
          </a:p>
          <a:p>
            <a:pPr algn="ctr"/>
            <a:r>
              <a:rPr lang="en-US" sz="2400" dirty="0">
                <a:latin typeface="Arial Unicode MS" charset="0"/>
                <a:ea typeface="Arial Unicode MS" charset="0"/>
                <a:cs typeface="Arial Unicode MS" charset="0"/>
              </a:rPr>
              <a:t>Assistant Professor</a:t>
            </a:r>
          </a:p>
          <a:p>
            <a:pPr algn="ctr"/>
            <a:r>
              <a:rPr lang="en-US" sz="2400" dirty="0">
                <a:latin typeface="Arial Unicode MS" charset="0"/>
                <a:ea typeface="Arial Unicode MS" charset="0"/>
                <a:cs typeface="Arial Unicode MS" charset="0"/>
              </a:rPr>
              <a:t>William Paterson University </a:t>
            </a:r>
          </a:p>
          <a:p>
            <a:pPr algn="ctr"/>
            <a:r>
              <a:rPr lang="en-US" sz="2400" dirty="0">
                <a:latin typeface="Arial Unicode MS" charset="0"/>
                <a:ea typeface="Arial Unicode MS" charset="0"/>
                <a:cs typeface="Arial Unicode MS" charset="0"/>
              </a:rPr>
              <a:t>Department of Chemistry </a:t>
            </a:r>
          </a:p>
          <a:p>
            <a:pPr algn="ctr"/>
            <a:r>
              <a:rPr lang="en-US" sz="2400" dirty="0">
                <a:latin typeface="Arial Unicode MS" charset="0"/>
                <a:ea typeface="Arial Unicode MS" charset="0"/>
                <a:cs typeface="Arial Unicode MS" charset="0"/>
                <a:hlinkClick r:id="rId3"/>
              </a:rPr>
              <a:t>https://foleylab.github.io/</a:t>
            </a:r>
            <a:endParaRPr lang="en-US" sz="2400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Tweet @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Foley_Lab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EFD4B5F-773D-AA4F-BC8E-2640313AB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866" y="50065"/>
            <a:ext cx="4835126" cy="5158120"/>
          </a:xfrm>
          <a:prstGeom prst="rect">
            <a:avLst/>
          </a:prstGeom>
        </p:spPr>
      </p:pic>
      <p:pic>
        <p:nvPicPr>
          <p:cNvPr id="24" name="Picture 182">
            <a:extLst>
              <a:ext uri="{FF2B5EF4-FFF2-40B4-BE49-F238E27FC236}">
                <a16:creationId xmlns:a16="http://schemas.microsoft.com/office/drawing/2014/main" id="{B232DF1B-0D6E-0541-9A4C-E88CC43F7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5749" y="5577512"/>
            <a:ext cx="1640479" cy="8612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" descr="Prof. Bencherif receives prestigious NSF CAREER Award – LAMP Biomaterials">
            <a:extLst>
              <a:ext uri="{FF2B5EF4-FFF2-40B4-BE49-F238E27FC236}">
                <a16:creationId xmlns:a16="http://schemas.microsoft.com/office/drawing/2014/main" id="{22CF7DB8-0B64-454D-8ABE-56A76D313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794" y="5332630"/>
            <a:ext cx="1351014" cy="135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75765025-B4AA-044B-90B2-CA13D5CE7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454" y="5577512"/>
            <a:ext cx="2485639" cy="74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7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94D326-A766-EE4E-BEBA-4024D78C60D4}"/>
              </a:ext>
            </a:extLst>
          </p:cNvPr>
          <p:cNvSpPr txBox="1"/>
          <p:nvPr/>
        </p:nvSpPr>
        <p:spPr>
          <a:xfrm>
            <a:off x="2661557" y="342900"/>
            <a:ext cx="852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Brief overview of molecular dynamics simulations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933A8-1E7D-BD47-BBC5-546990A231EF}"/>
              </a:ext>
            </a:extLst>
          </p:cNvPr>
          <p:cNvSpPr txBox="1"/>
          <p:nvPr/>
        </p:nvSpPr>
        <p:spPr>
          <a:xfrm>
            <a:off x="6319157" y="1220545"/>
            <a:ext cx="514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Newton’s equations are numerically solved for a system of particles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5FA48B-4AFB-0D4F-9734-E719DA4DB175}"/>
                  </a:ext>
                </a:extLst>
              </p:cNvPr>
              <p:cNvSpPr txBox="1"/>
              <p:nvPr/>
            </p:nvSpPr>
            <p:spPr>
              <a:xfrm>
                <a:off x="6656959" y="2579914"/>
                <a:ext cx="3891298" cy="649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5FA48B-4AFB-0D4F-9734-E719DA4DB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959" y="2579914"/>
                <a:ext cx="3891298" cy="649280"/>
              </a:xfrm>
              <a:prstGeom prst="rect">
                <a:avLst/>
              </a:prstGeom>
              <a:blipFill>
                <a:blip r:embed="rId3"/>
                <a:stretch>
                  <a:fillRect t="-384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653B37-44E4-E149-82EF-0CB7E120D77F}"/>
                  </a:ext>
                </a:extLst>
              </p:cNvPr>
              <p:cNvSpPr txBox="1"/>
              <p:nvPr/>
            </p:nvSpPr>
            <p:spPr>
              <a:xfrm>
                <a:off x="6096000" y="3610624"/>
                <a:ext cx="5366657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653B37-44E4-E149-82EF-0CB7E120D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10624"/>
                <a:ext cx="5366657" cy="576183"/>
              </a:xfrm>
              <a:prstGeom prst="rect">
                <a:avLst/>
              </a:prstGeom>
              <a:blipFill>
                <a:blip r:embed="rId4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1A3968-216B-CB43-990F-F13C68020187}"/>
                  </a:ext>
                </a:extLst>
              </p:cNvPr>
              <p:cNvSpPr txBox="1"/>
              <p:nvPr/>
            </p:nvSpPr>
            <p:spPr>
              <a:xfrm>
                <a:off x="6095999" y="4568237"/>
                <a:ext cx="5366657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1A3968-216B-CB43-990F-F13C68020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568237"/>
                <a:ext cx="5366657" cy="576183"/>
              </a:xfrm>
              <a:prstGeom prst="rect">
                <a:avLst/>
              </a:prstGeom>
              <a:blipFill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638074E-F704-DB44-B834-C97320521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09" y="986425"/>
            <a:ext cx="5685690" cy="568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6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70C360-0DC2-BC4F-A339-F11AC86FE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050" y="1839913"/>
            <a:ext cx="8739964" cy="48211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65934E-5F08-574B-8A03-FDDCF66981AA}"/>
              </a:ext>
            </a:extLst>
          </p:cNvPr>
          <p:cNvSpPr txBox="1"/>
          <p:nvPr/>
        </p:nvSpPr>
        <p:spPr>
          <a:xfrm>
            <a:off x="2490107" y="471488"/>
            <a:ext cx="852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molecular dynamics simulation in a flow chart</a:t>
            </a:r>
          </a:p>
        </p:txBody>
      </p:sp>
    </p:spTree>
    <p:extLst>
      <p:ext uri="{BB962C8B-B14F-4D97-AF65-F5344CB8AC3E}">
        <p14:creationId xmlns:p14="http://schemas.microsoft.com/office/powerpoint/2010/main" val="1900449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5BA32F-1628-6842-B168-A534220DA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2" y="1165444"/>
            <a:ext cx="5489306" cy="5170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94D326-A766-EE4E-BEBA-4024D78C60D4}"/>
              </a:ext>
            </a:extLst>
          </p:cNvPr>
          <p:cNvSpPr txBox="1"/>
          <p:nvPr/>
        </p:nvSpPr>
        <p:spPr>
          <a:xfrm>
            <a:off x="2661557" y="342900"/>
            <a:ext cx="852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This is how we know things are classical!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933A8-1E7D-BD47-BBC5-546990A231EF}"/>
              </a:ext>
            </a:extLst>
          </p:cNvPr>
          <p:cNvSpPr txBox="1"/>
          <p:nvPr/>
        </p:nvSpPr>
        <p:spPr>
          <a:xfrm>
            <a:off x="6095999" y="1138982"/>
            <a:ext cx="567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Instantaneous position and velocity/momentum of all particles are the quantities that are directly simulated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5FA48B-4AFB-0D4F-9734-E719DA4DB175}"/>
                  </a:ext>
                </a:extLst>
              </p:cNvPr>
              <p:cNvSpPr txBox="1"/>
              <p:nvPr/>
            </p:nvSpPr>
            <p:spPr>
              <a:xfrm>
                <a:off x="6656959" y="2579914"/>
                <a:ext cx="3891298" cy="649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5FA48B-4AFB-0D4F-9734-E719DA4DB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959" y="2579914"/>
                <a:ext cx="3891298" cy="649280"/>
              </a:xfrm>
              <a:prstGeom prst="rect">
                <a:avLst/>
              </a:prstGeom>
              <a:blipFill>
                <a:blip r:embed="rId3"/>
                <a:stretch>
                  <a:fillRect t="-384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653B37-44E4-E149-82EF-0CB7E120D77F}"/>
                  </a:ext>
                </a:extLst>
              </p:cNvPr>
              <p:cNvSpPr txBox="1"/>
              <p:nvPr/>
            </p:nvSpPr>
            <p:spPr>
              <a:xfrm>
                <a:off x="6096000" y="3610624"/>
                <a:ext cx="5366657" cy="576183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653B37-44E4-E149-82EF-0CB7E120D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10624"/>
                <a:ext cx="5366657" cy="576183"/>
              </a:xfrm>
              <a:prstGeom prst="rect">
                <a:avLst/>
              </a:prstGeom>
              <a:blipFill>
                <a:blip r:embed="rId4"/>
                <a:stretch>
                  <a:fillRect b="-1041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1A3968-216B-CB43-990F-F13C68020187}"/>
                  </a:ext>
                </a:extLst>
              </p:cNvPr>
              <p:cNvSpPr txBox="1"/>
              <p:nvPr/>
            </p:nvSpPr>
            <p:spPr>
              <a:xfrm>
                <a:off x="6095999" y="4568237"/>
                <a:ext cx="5366657" cy="576183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1A3968-216B-CB43-990F-F13C68020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568237"/>
                <a:ext cx="5366657" cy="576183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730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94D326-A766-EE4E-BEBA-4024D78C60D4}"/>
              </a:ext>
            </a:extLst>
          </p:cNvPr>
          <p:cNvSpPr txBox="1"/>
          <p:nvPr/>
        </p:nvSpPr>
        <p:spPr>
          <a:xfrm>
            <a:off x="367393" y="315895"/>
            <a:ext cx="1041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The potential governs the forces, and by extension, the dynamics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933A8-1E7D-BD47-BBC5-546990A231EF}"/>
              </a:ext>
            </a:extLst>
          </p:cNvPr>
          <p:cNvSpPr txBox="1"/>
          <p:nvPr/>
        </p:nvSpPr>
        <p:spPr>
          <a:xfrm>
            <a:off x="6029326" y="1910220"/>
            <a:ext cx="56578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Potential/Force Field can be derived in a number of ways:</a:t>
            </a:r>
          </a:p>
          <a:p>
            <a:endParaRPr lang="en-US" sz="2400" b="1" dirty="0">
              <a:solidFill>
                <a:srgbClr val="7030A0"/>
              </a:solidFill>
            </a:endParaRPr>
          </a:p>
          <a:p>
            <a:pPr marL="457200" indent="-457200">
              <a:buAutoNum type="alphaLcParenBoth"/>
            </a:pPr>
            <a:r>
              <a:rPr lang="en-US" sz="2400" b="1" dirty="0">
                <a:solidFill>
                  <a:srgbClr val="7030A0"/>
                </a:solidFill>
              </a:rPr>
              <a:t>Model functions (e.g. Lennard-Jones, Morse) with parameters extracted from experimental observables, </a:t>
            </a:r>
            <a:r>
              <a:rPr lang="en-US" sz="2400" b="1" i="1" dirty="0">
                <a:solidFill>
                  <a:srgbClr val="7030A0"/>
                </a:solidFill>
              </a:rPr>
              <a:t>ab initio</a:t>
            </a:r>
            <a:r>
              <a:rPr lang="en-US" sz="2400" b="1" dirty="0">
                <a:solidFill>
                  <a:srgbClr val="7030A0"/>
                </a:solidFill>
              </a:rPr>
              <a:t> calculations, or both</a:t>
            </a:r>
          </a:p>
          <a:p>
            <a:pPr marL="457200" indent="-457200">
              <a:buAutoNum type="alphaLcParenBoth"/>
            </a:pPr>
            <a:endParaRPr lang="en-US" sz="2400" b="1" dirty="0">
              <a:solidFill>
                <a:srgbClr val="7030A0"/>
              </a:solidFill>
            </a:endParaRPr>
          </a:p>
          <a:p>
            <a:pPr marL="457200" indent="-457200">
              <a:buAutoNum type="alphaLcParenBoth"/>
            </a:pPr>
            <a:r>
              <a:rPr lang="en-US" sz="2400" b="1" dirty="0">
                <a:solidFill>
                  <a:srgbClr val="7030A0"/>
                </a:solidFill>
              </a:rPr>
              <a:t>Forces computed by </a:t>
            </a:r>
            <a:r>
              <a:rPr lang="en-US" sz="2400" b="1" i="1" dirty="0">
                <a:solidFill>
                  <a:srgbClr val="7030A0"/>
                </a:solidFill>
              </a:rPr>
              <a:t>ab initio</a:t>
            </a:r>
            <a:r>
              <a:rPr lang="en-US" sz="2400" b="1" dirty="0">
                <a:solidFill>
                  <a:srgbClr val="7030A0"/>
                </a:solidFill>
              </a:rPr>
              <a:t> calculations at each configuration as simulation is run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5FA48B-4AFB-0D4F-9734-E719DA4DB175}"/>
                  </a:ext>
                </a:extLst>
              </p:cNvPr>
              <p:cNvSpPr txBox="1"/>
              <p:nvPr/>
            </p:nvSpPr>
            <p:spPr>
              <a:xfrm>
                <a:off x="6642671" y="1165444"/>
                <a:ext cx="3891298" cy="64928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5FA48B-4AFB-0D4F-9734-E719DA4DB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671" y="1165444"/>
                <a:ext cx="3891298" cy="649280"/>
              </a:xfrm>
              <a:prstGeom prst="rect">
                <a:avLst/>
              </a:prstGeom>
              <a:blipFill>
                <a:blip r:embed="rId2"/>
                <a:stretch>
                  <a:fillRect t="-5660" b="-566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A3B5142-570F-334F-BA33-9E600653A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4" y="3915668"/>
            <a:ext cx="5230812" cy="2942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47E9BE-0299-D44D-81F5-AB6533B4C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9115"/>
            <a:ext cx="4257675" cy="316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70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D867D-78B0-C04E-A2E9-4E06C21E2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882307"/>
            <a:ext cx="9329738" cy="80645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Overview of what we will do!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866E0-D212-3D48-97A0-CFBD3B23A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8" y="230981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Compute potential at a range of separations for HF using </a:t>
            </a:r>
            <a:r>
              <a:rPr lang="en-US" i="1" dirty="0"/>
              <a:t>ab initio </a:t>
            </a:r>
            <a:r>
              <a:rPr lang="en-US" dirty="0"/>
              <a:t>methods with Psi4 from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Fit potential to a spline using </a:t>
            </a:r>
            <a:r>
              <a:rPr lang="en-US" dirty="0" err="1"/>
              <a:t>scipy</a:t>
            </a:r>
            <a:r>
              <a:rPr lang="en-US" dirty="0"/>
              <a:t> – permits us to compute potential at arbitrary separations </a:t>
            </a:r>
          </a:p>
          <a:p>
            <a:r>
              <a:rPr lang="en-US" dirty="0"/>
              <a:t>Differentiate spline using </a:t>
            </a:r>
            <a:r>
              <a:rPr lang="en-US" dirty="0" err="1"/>
              <a:t>scipy</a:t>
            </a:r>
            <a:r>
              <a:rPr lang="en-US" dirty="0"/>
              <a:t> – permits us to compute the force at arbitrary separations</a:t>
            </a:r>
          </a:p>
          <a:p>
            <a:r>
              <a:rPr lang="en-US" dirty="0"/>
              <a:t>Implement and validate Velocity Verlet integrator</a:t>
            </a:r>
          </a:p>
          <a:p>
            <a:r>
              <a:rPr lang="en-US" dirty="0"/>
              <a:t>Simulate HF’s vibrational motion with a model and </a:t>
            </a:r>
            <a:r>
              <a:rPr lang="en-US" i="1" dirty="0"/>
              <a:t>ab initio</a:t>
            </a:r>
            <a:r>
              <a:rPr lang="en-US" dirty="0"/>
              <a:t> potential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54DC7-CAA3-7443-B683-129670CA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213" y="261251"/>
            <a:ext cx="2614613" cy="204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7798</TotalTime>
  <Words>272</Words>
  <Application>Microsoft Macintosh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 Unicode MS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 of what we will 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Foley, Jonathan</cp:lastModifiedBy>
  <cp:revision>94</cp:revision>
  <dcterms:created xsi:type="dcterms:W3CDTF">2016-04-26T19:51:40Z</dcterms:created>
  <dcterms:modified xsi:type="dcterms:W3CDTF">2021-07-20T22:58:09Z</dcterms:modified>
</cp:coreProperties>
</file>